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1" r:id="rId1"/>
  </p:sldMasterIdLst>
  <p:notesMasterIdLst>
    <p:notesMasterId r:id="rId9"/>
  </p:notesMasterIdLst>
  <p:sldIdLst>
    <p:sldId id="290" r:id="rId2"/>
    <p:sldId id="273" r:id="rId3"/>
    <p:sldId id="274" r:id="rId4"/>
    <p:sldId id="276" r:id="rId5"/>
    <p:sldId id="277" r:id="rId6"/>
    <p:sldId id="288" r:id="rId7"/>
    <p:sldId id="267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-654" y="-11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62EFB0-1206-4606-92F8-630E44991BD9}" type="datetimeFigureOut">
              <a:rPr lang="ru-RU" smtClean="0"/>
              <a:pPr/>
              <a:t>21.11.2022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6F6901-1EF3-4E7C-B644-173ADAB2D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10555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06816-FD22-4A0C-B048-7487935BC73A}" type="datetimeFigureOut">
              <a:rPr lang="ru-RU" smtClean="0"/>
              <a:pPr/>
              <a:t>21.11.2022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DD4FA-0A90-4D73-83EC-97FB6C31F957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5355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06816-FD22-4A0C-B048-7487935BC73A}" type="datetimeFigureOut">
              <a:rPr lang="ru-RU" smtClean="0"/>
              <a:pPr/>
              <a:t>21.11.2022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DD4FA-0A90-4D73-83EC-97FB6C31F9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05051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06816-FD22-4A0C-B048-7487935BC73A}" type="datetimeFigureOut">
              <a:rPr lang="ru-RU" smtClean="0"/>
              <a:pPr/>
              <a:t>21.11.2022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DD4FA-0A90-4D73-83EC-97FB6C31F9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27967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06816-FD22-4A0C-B048-7487935BC73A}" type="datetimeFigureOut">
              <a:rPr lang="ru-RU" smtClean="0"/>
              <a:pPr/>
              <a:t>21.11.2022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DD4FA-0A90-4D73-83EC-97FB6C31F9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08915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06816-FD22-4A0C-B048-7487935BC73A}" type="datetimeFigureOut">
              <a:rPr lang="ru-RU" smtClean="0"/>
              <a:pPr/>
              <a:t>21.11.2022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DD4FA-0A90-4D73-83EC-97FB6C31F957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129481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06816-FD22-4A0C-B048-7487935BC73A}" type="datetimeFigureOut">
              <a:rPr lang="ru-RU" smtClean="0"/>
              <a:pPr/>
              <a:t>21.11.2022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DD4FA-0A90-4D73-83EC-97FB6C31F9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6689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06816-FD22-4A0C-B048-7487935BC73A}" type="datetimeFigureOut">
              <a:rPr lang="ru-RU" smtClean="0"/>
              <a:pPr/>
              <a:t>21.11.2022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DD4FA-0A90-4D73-83EC-97FB6C31F9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98364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06816-FD22-4A0C-B048-7487935BC73A}" type="datetimeFigureOut">
              <a:rPr lang="ru-RU" smtClean="0"/>
              <a:pPr/>
              <a:t>21.11.2022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DD4FA-0A90-4D73-83EC-97FB6C31F9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49796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06816-FD22-4A0C-B048-7487935BC73A}" type="datetimeFigureOut">
              <a:rPr lang="ru-RU" smtClean="0"/>
              <a:pPr/>
              <a:t>21.11.2022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DD4FA-0A90-4D73-83EC-97FB6C31F9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56594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6906816-FD22-4A0C-B048-7487935BC73A}" type="datetimeFigureOut">
              <a:rPr lang="ru-RU" smtClean="0"/>
              <a:pPr/>
              <a:t>21.11.2022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C2DD4FA-0A90-4D73-83EC-97FB6C31F9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43751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06816-FD22-4A0C-B048-7487935BC73A}" type="datetimeFigureOut">
              <a:rPr lang="ru-RU" smtClean="0"/>
              <a:pPr/>
              <a:t>21.11.2022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DD4FA-0A90-4D73-83EC-97FB6C31F9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9379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6906816-FD22-4A0C-B048-7487935BC73A}" type="datetimeFigureOut">
              <a:rPr lang="ru-RU" smtClean="0"/>
              <a:pPr/>
              <a:t>21.11.2022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C2DD4FA-0A90-4D73-83EC-97FB6C31F957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560808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mailto:gto.polyarniy@mail.ru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to.ru/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68252" y="885370"/>
            <a:ext cx="10058400" cy="885373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3010" name="Picture 2" descr="C:\Users\User\Desktop\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3200" y="188686"/>
            <a:ext cx="11785600" cy="616857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9499" y="2882899"/>
            <a:ext cx="9944101" cy="2019301"/>
          </a:xfrm>
        </p:spPr>
        <p:txBody>
          <a:bodyPr>
            <a:noAutofit/>
          </a:bodyPr>
          <a:lstStyle/>
          <a:p>
            <a:pPr lvl="0"/>
            <a:r>
              <a:rPr lang="ru-RU" sz="3200" b="1" dirty="0" err="1" smtClean="0">
                <a:solidFill>
                  <a:srgbClr val="FF0000"/>
                </a:solidFill>
              </a:rPr>
              <a:t>ОБЯЗАТЕЛЬНО!</a:t>
            </a:r>
            <a:r>
              <a:rPr lang="ru-RU" sz="3200" b="1" dirty="0" err="1" smtClean="0">
                <a:solidFill>
                  <a:schemeClr val="tx1"/>
                </a:solidFill>
              </a:rPr>
              <a:t>Получить</a:t>
            </a:r>
            <a:r>
              <a:rPr lang="ru-RU" sz="3200" b="1" dirty="0" smtClean="0">
                <a:solidFill>
                  <a:schemeClr val="tx1"/>
                </a:solidFill>
              </a:rPr>
              <a:t> </a:t>
            </a:r>
            <a:r>
              <a:rPr lang="ru-RU" sz="3200" b="1" dirty="0">
                <a:solidFill>
                  <a:schemeClr val="tx1"/>
                </a:solidFill>
              </a:rPr>
              <a:t>медицинский допуск к выполнению нормативов испытаний (тестов) комплекса ГТО согласно порядку, утвержденному приказом Министерства здравоохранения РФ</a:t>
            </a:r>
            <a:r>
              <a:rPr lang="ru-RU" sz="3200" b="1" dirty="0">
                <a:solidFill>
                  <a:srgbClr val="FF0000"/>
                </a:solidFill>
              </a:rPr>
              <a:t> от 23.10.2020 № 1144н.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4300" y="107617"/>
            <a:ext cx="2600036" cy="1410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67568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9499" y="2882899"/>
            <a:ext cx="9944101" cy="2019301"/>
          </a:xfrm>
        </p:spPr>
        <p:txBody>
          <a:bodyPr>
            <a:noAutofit/>
          </a:bodyPr>
          <a:lstStyle/>
          <a:p>
            <a:pPr lvl="0"/>
            <a:r>
              <a:rPr lang="ru-RU" sz="3200" b="1" dirty="0"/>
              <a:t> </a:t>
            </a:r>
            <a:r>
              <a:rPr lang="ru-RU" sz="3200" dirty="0" smtClean="0"/>
              <a:t>Позвонить </a:t>
            </a:r>
            <a:r>
              <a:rPr lang="ru-RU" sz="3200" dirty="0"/>
              <a:t>в муниципальный Центр тестирования ГТО и записаться на тестирование по телефону: 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+7-921-735-05-72 </a:t>
            </a:r>
            <a:r>
              <a:rPr lang="ru-RU" sz="3200" dirty="0"/>
              <a:t>,</a:t>
            </a:r>
            <a:r>
              <a:rPr lang="ru-RU" sz="3200" dirty="0" smtClean="0"/>
              <a:t>прислать </a:t>
            </a:r>
            <a:r>
              <a:rPr lang="ru-RU" sz="3200" dirty="0"/>
              <a:t>электронную заявку на почту </a:t>
            </a:r>
            <a:r>
              <a:rPr lang="ru-RU" sz="3200" dirty="0" smtClean="0">
                <a:hlinkClick r:id="rId2"/>
              </a:rPr>
              <a:t>gto.polyarniy@mail.ru</a:t>
            </a:r>
            <a:r>
              <a:rPr lang="ru-RU" sz="3200" dirty="0" smtClean="0"/>
              <a:t> за 3-4 дня до выполнении испытаний.</a:t>
            </a:r>
            <a:endParaRPr lang="ru-RU" sz="3200" b="1" dirty="0">
              <a:solidFill>
                <a:schemeClr val="tx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4300" y="107617"/>
            <a:ext cx="2600036" cy="1410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275141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9499" y="1886857"/>
            <a:ext cx="9944101" cy="3015343"/>
          </a:xfrm>
        </p:spPr>
        <p:txBody>
          <a:bodyPr>
            <a:noAutofit/>
          </a:bodyPr>
          <a:lstStyle/>
          <a:p>
            <a:pPr lvl="0"/>
            <a:r>
              <a:rPr lang="ru-RU" sz="3200" b="1" dirty="0">
                <a:solidFill>
                  <a:schemeClr val="tx1"/>
                </a:solidFill>
              </a:rPr>
              <a:t>Примечание: отчетный период выполнения участниками нормативов испытаний (тестов) комплекса </a:t>
            </a:r>
            <a:r>
              <a:rPr lang="ru-RU" sz="3200" b="1" i="1" u="sng" dirty="0">
                <a:solidFill>
                  <a:srgbClr val="00B050"/>
                </a:solidFill>
              </a:rPr>
              <a:t>устанавливается с 1 января по 31 декабря. </a:t>
            </a:r>
            <a:r>
              <a:rPr lang="ru-RU" sz="4000" b="1" i="1" u="sng" dirty="0" smtClean="0">
                <a:solidFill>
                  <a:schemeClr val="tx1"/>
                </a:solidFill>
              </a:rPr>
              <a:t/>
            </a:r>
            <a:br>
              <a:rPr lang="ru-RU" sz="4000" b="1" i="1" u="sng" dirty="0" smtClean="0">
                <a:solidFill>
                  <a:schemeClr val="tx1"/>
                </a:solidFill>
              </a:rPr>
            </a:br>
            <a:r>
              <a:rPr lang="ru-RU" sz="2000" b="1" i="1" u="sng" dirty="0" smtClean="0">
                <a:solidFill>
                  <a:srgbClr val="FF0000"/>
                </a:solidFill>
              </a:rPr>
              <a:t>Приказ </a:t>
            </a:r>
            <a:r>
              <a:rPr lang="ru-RU" sz="2000" b="1" i="1" u="sng" dirty="0">
                <a:solidFill>
                  <a:srgbClr val="FF0000"/>
                </a:solidFill>
              </a:rPr>
              <a:t>Министерства спорта РФ от 28 января 2016 г. N 54</a:t>
            </a:r>
            <a:br>
              <a:rPr lang="ru-RU" sz="2000" b="1" i="1" u="sng" dirty="0">
                <a:solidFill>
                  <a:srgbClr val="FF0000"/>
                </a:solidFill>
              </a:rPr>
            </a:br>
            <a:r>
              <a:rPr lang="ru-RU" sz="2000" b="1" i="1" u="sng" dirty="0">
                <a:solidFill>
                  <a:srgbClr val="FF0000"/>
                </a:solidFill>
              </a:rPr>
              <a:t>"Об утверждении порядка организации и проведения тестирования по выполнению нормативов испытаний (тестов) Всероссийского физкультурно-спортивного комплекса</a:t>
            </a:r>
            <a:br>
              <a:rPr lang="ru-RU" sz="2000" b="1" i="1" u="sng" dirty="0">
                <a:solidFill>
                  <a:srgbClr val="FF0000"/>
                </a:solidFill>
              </a:rPr>
            </a:br>
            <a:r>
              <a:rPr lang="ru-RU" sz="2000" b="1" i="1" u="sng" dirty="0">
                <a:solidFill>
                  <a:srgbClr val="FF0000"/>
                </a:solidFill>
              </a:rPr>
              <a:t>"Готов к труду и обороне" (ГТО)" (с измен. 28 августа 2019 г. п.25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84487" y="319652"/>
            <a:ext cx="2600036" cy="1410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24556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9986" y="2974560"/>
            <a:ext cx="9944101" cy="1993901"/>
          </a:xfrm>
        </p:spPr>
        <p:txBody>
          <a:bodyPr>
            <a:noAutofit/>
          </a:bodyPr>
          <a:lstStyle/>
          <a:p>
            <a:pPr lvl="0"/>
            <a:r>
              <a:rPr lang="ru-RU" sz="2000" b="1" i="1" u="sng" dirty="0" smtClean="0">
                <a:solidFill>
                  <a:srgbClr val="FF0000"/>
                </a:solidFill>
              </a:rPr>
              <a:t/>
            </a:r>
            <a:br>
              <a:rPr lang="ru-RU" sz="2000" b="1" i="1" u="sng" dirty="0" smtClean="0">
                <a:solidFill>
                  <a:srgbClr val="FF0000"/>
                </a:solidFill>
              </a:rPr>
            </a:br>
            <a:r>
              <a:rPr lang="ru-RU" sz="2000" b="1" i="1" u="sng" dirty="0">
                <a:solidFill>
                  <a:srgbClr val="FF0000"/>
                </a:solidFill>
              </a:rPr>
              <a:t/>
            </a:r>
            <a:br>
              <a:rPr lang="ru-RU" sz="2000" b="1" i="1" u="sng" dirty="0">
                <a:solidFill>
                  <a:srgbClr val="FF0000"/>
                </a:solidFill>
              </a:rPr>
            </a:br>
            <a:r>
              <a:rPr lang="ru-RU" sz="2000" b="1" i="1" u="sng" dirty="0" smtClean="0">
                <a:solidFill>
                  <a:srgbClr val="FF0000"/>
                </a:solidFill>
              </a:rPr>
              <a:t/>
            </a:r>
            <a:br>
              <a:rPr lang="ru-RU" sz="2000" b="1" i="1" u="sng" dirty="0" smtClean="0">
                <a:solidFill>
                  <a:srgbClr val="FF0000"/>
                </a:solidFill>
              </a:rPr>
            </a:br>
            <a:r>
              <a:rPr lang="ru-RU" sz="2000" b="1" i="1" u="sng" dirty="0" smtClean="0">
                <a:solidFill>
                  <a:srgbClr val="FF0000"/>
                </a:solidFill>
              </a:rPr>
              <a:t>Условиями </a:t>
            </a:r>
            <a:r>
              <a:rPr lang="ru-RU" sz="2000" b="1" i="1" u="sng" dirty="0">
                <a:solidFill>
                  <a:srgbClr val="FF0000"/>
                </a:solidFill>
              </a:rPr>
              <a:t>допуска участника к выполнению испытаний комплекса ГТО являются:</a:t>
            </a:r>
            <a:br>
              <a:rPr lang="ru-RU" sz="2000" b="1" i="1" u="sng" dirty="0">
                <a:solidFill>
                  <a:srgbClr val="FF0000"/>
                </a:solidFill>
              </a:rPr>
            </a:br>
            <a:r>
              <a:rPr lang="ru-RU" sz="2000" b="1" i="1" u="sng" dirty="0">
                <a:solidFill>
                  <a:schemeClr val="tx1"/>
                </a:solidFill>
              </a:rPr>
              <a:t>- </a:t>
            </a:r>
            <a:r>
              <a:rPr lang="ru-RU" sz="2000" i="1" u="sng" dirty="0">
                <a:solidFill>
                  <a:schemeClr val="tx1"/>
                </a:solidFill>
              </a:rPr>
              <a:t>предъявление медицинского заключения о допуске к выполнению нормативов испытаний комплекса ГТО; </a:t>
            </a:r>
            <a:br>
              <a:rPr lang="ru-RU" sz="2000" i="1" u="sng" dirty="0">
                <a:solidFill>
                  <a:schemeClr val="tx1"/>
                </a:solidFill>
              </a:rPr>
            </a:br>
            <a:r>
              <a:rPr lang="ru-RU" sz="2000" i="1" u="sng" dirty="0">
                <a:solidFill>
                  <a:schemeClr val="tx1"/>
                </a:solidFill>
              </a:rPr>
              <a:t>- правильность заполнения персональных данных участника, указанных при регистрации на портале;</a:t>
            </a:r>
            <a:r>
              <a:rPr lang="ru-RU" sz="2000" b="1" i="1" u="sng" dirty="0">
                <a:solidFill>
                  <a:schemeClr val="tx1"/>
                </a:solidFill>
              </a:rPr>
              <a:t/>
            </a:r>
            <a:br>
              <a:rPr lang="ru-RU" sz="2000" b="1" i="1" u="sng" dirty="0">
                <a:solidFill>
                  <a:schemeClr val="tx1"/>
                </a:solidFill>
              </a:rPr>
            </a:br>
            <a:r>
              <a:rPr lang="ru-RU" sz="2000" b="1" i="1" u="sng" dirty="0">
                <a:solidFill>
                  <a:srgbClr val="00B050"/>
                </a:solidFill>
              </a:rPr>
              <a:t>- соответствие фотографии участника, загруженной при регистрации</a:t>
            </a:r>
            <a:r>
              <a:rPr lang="ru-RU" sz="2000" b="1" i="1" u="sng" dirty="0">
                <a:solidFill>
                  <a:schemeClr val="tx1"/>
                </a:solidFill>
              </a:rPr>
              <a:t>;</a:t>
            </a:r>
            <a:br>
              <a:rPr lang="ru-RU" sz="2000" b="1" i="1" u="sng" dirty="0">
                <a:solidFill>
                  <a:schemeClr val="tx1"/>
                </a:solidFill>
              </a:rPr>
            </a:br>
            <a:r>
              <a:rPr lang="ru-RU" sz="2000" b="1" i="1" u="sng" dirty="0">
                <a:solidFill>
                  <a:schemeClr val="tx1"/>
                </a:solidFill>
              </a:rPr>
              <a:t>- </a:t>
            </a:r>
            <a:r>
              <a:rPr lang="ru-RU" sz="2000" i="1" u="sng" dirty="0">
                <a:solidFill>
                  <a:schemeClr val="tx1"/>
                </a:solidFill>
              </a:rPr>
              <a:t>предъявление документа, удостоверяющего личность (для лиц, не достигших четырнадцати лет - свидетельства о рождении, либо его копии);</a:t>
            </a:r>
            <a:br>
              <a:rPr lang="ru-RU" sz="2000" i="1" u="sng" dirty="0">
                <a:solidFill>
                  <a:schemeClr val="tx1"/>
                </a:solidFill>
              </a:rPr>
            </a:br>
            <a:r>
              <a:rPr lang="ru-RU" sz="2000" i="1" u="sng" dirty="0">
                <a:solidFill>
                  <a:schemeClr val="tx1"/>
                </a:solidFill>
              </a:rPr>
              <a:t>- наличие заявки на прохождение тестирования;</a:t>
            </a:r>
            <a:br>
              <a:rPr lang="ru-RU" sz="2000" i="1" u="sng" dirty="0">
                <a:solidFill>
                  <a:schemeClr val="tx1"/>
                </a:solidFill>
              </a:rPr>
            </a:br>
            <a:r>
              <a:rPr lang="ru-RU" sz="2000" i="1" u="sng" dirty="0">
                <a:solidFill>
                  <a:schemeClr val="tx1"/>
                </a:solidFill>
              </a:rPr>
              <a:t>- согласие законного представителя несовершеннолетнего участника на прохождение тестирования.</a:t>
            </a:r>
            <a:r>
              <a:rPr lang="ru-RU" sz="2000" b="1" i="1" u="sng" dirty="0">
                <a:solidFill>
                  <a:schemeClr val="tx1"/>
                </a:solidFill>
              </a:rPr>
              <a:t/>
            </a:r>
            <a:br>
              <a:rPr lang="ru-RU" sz="2000" b="1" i="1" u="sng" dirty="0">
                <a:solidFill>
                  <a:schemeClr val="tx1"/>
                </a:solidFill>
              </a:rPr>
            </a:br>
            <a:r>
              <a:rPr lang="ru-RU" sz="2000" b="1" i="1" u="sng" dirty="0">
                <a:solidFill>
                  <a:srgbClr val="FF0000"/>
                </a:solidFill>
              </a:rPr>
              <a:t>Участник НЕ ДОПУСКАЕТСЯ к прохождению тестирования в следующих случаях:</a:t>
            </a:r>
            <a:br>
              <a:rPr lang="ru-RU" sz="2000" b="1" i="1" u="sng" dirty="0">
                <a:solidFill>
                  <a:srgbClr val="FF0000"/>
                </a:solidFill>
              </a:rPr>
            </a:br>
            <a:r>
              <a:rPr lang="ru-RU" sz="2000" b="1" i="1" u="sng" dirty="0">
                <a:solidFill>
                  <a:srgbClr val="FF0000"/>
                </a:solidFill>
              </a:rPr>
              <a:t/>
            </a:r>
            <a:br>
              <a:rPr lang="ru-RU" sz="2000" b="1" i="1" u="sng" dirty="0">
                <a:solidFill>
                  <a:srgbClr val="FF0000"/>
                </a:solidFill>
              </a:rPr>
            </a:br>
            <a:r>
              <a:rPr lang="ru-RU" sz="2000" b="1" i="1" u="sng" dirty="0">
                <a:solidFill>
                  <a:srgbClr val="FF0000"/>
                </a:solidFill>
              </a:rPr>
              <a:t>-несоблюдения условий допуска; ухудшения его физического состояния до начала тестирования;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11600" y="4781217"/>
            <a:ext cx="2600036" cy="1410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36909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765048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 smtClean="0">
                <a:solidFill>
                  <a:srgbClr val="00B050"/>
                </a:solidFill>
                <a:hlinkClick r:id="rId2"/>
              </a:rPr>
              <a:t>www.gto.ru</a:t>
            </a:r>
            <a:r>
              <a:rPr lang="ru-RU" sz="3200" b="1" dirty="0" smtClean="0">
                <a:solidFill>
                  <a:srgbClr val="00B050"/>
                </a:solidFill>
              </a:rPr>
              <a:t> </a:t>
            </a:r>
            <a:r>
              <a:rPr lang="ru-RU" sz="3200" b="1" dirty="0" smtClean="0">
                <a:solidFill>
                  <a:srgbClr val="00B050"/>
                </a:solidFill>
              </a:rPr>
              <a:t/>
            </a:r>
            <a:br>
              <a:rPr lang="ru-RU" sz="3200" b="1" dirty="0" smtClean="0">
                <a:solidFill>
                  <a:srgbClr val="00B050"/>
                </a:solidFill>
              </a:rPr>
            </a:br>
            <a:r>
              <a:rPr lang="ru-RU" sz="3200" b="1" dirty="0" smtClean="0">
                <a:solidFill>
                  <a:srgbClr val="00B050"/>
                </a:solidFill>
              </a:rPr>
              <a:t>ВФСК ГТО ЗАТО Александровск</a:t>
            </a:r>
            <a:br>
              <a:rPr lang="ru-RU" sz="3200" b="1" dirty="0" smtClean="0">
                <a:solidFill>
                  <a:srgbClr val="00B050"/>
                </a:solidFill>
              </a:rPr>
            </a:br>
            <a:r>
              <a:rPr lang="ru-RU" sz="3200" b="1" dirty="0" smtClean="0">
                <a:solidFill>
                  <a:srgbClr val="00B050"/>
                </a:solidFill>
              </a:rPr>
              <a:t>ВФСК ГТО Мурманская область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0962" name="Picture 2" descr="C:\Users\User\Desktop\GTO-2022-06-21_jp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1915885"/>
            <a:ext cx="9753600" cy="39277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83245" y="439715"/>
            <a:ext cx="10581416" cy="5740336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 rot="20378246">
            <a:off x="-79436" y="2422387"/>
            <a:ext cx="12757275" cy="255454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Успешной сдачи комплекса </a:t>
            </a:r>
            <a:endParaRPr lang="ru-RU" sz="8000" b="1" dirty="0" smtClean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  <a:p>
            <a:pPr algn="ctr"/>
            <a:r>
              <a:rPr lang="ru-RU" sz="8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ВФСК «ГТО</a:t>
            </a:r>
            <a:r>
              <a:rPr lang="ru-RU" sz="8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»!</a:t>
            </a:r>
            <a:endParaRPr lang="ru-RU" sz="80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826943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Ретро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391</TotalTime>
  <Words>67</Words>
  <Application>Microsoft Office PowerPoint</Application>
  <PresentationFormat>Произвольный</PresentationFormat>
  <Paragraphs>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Ретро</vt:lpstr>
      <vt:lpstr>Слайд 1</vt:lpstr>
      <vt:lpstr>ОБЯЗАТЕЛЬНО!Получить медицинский допуск к выполнению нормативов испытаний (тестов) комплекса ГТО согласно порядку, утвержденному приказом Министерства здравоохранения РФ от 23.10.2020 № 1144н.</vt:lpstr>
      <vt:lpstr> Позвонить в муниципальный Центр тестирования ГТО и записаться на тестирование по телефону:  +7-921-735-05-72 ,прислать электронную заявку на почту gto.polyarniy@mail.ru за 3-4 дня до выполнении испытаний.</vt:lpstr>
      <vt:lpstr>Примечание: отчетный период выполнения участниками нормативов испытаний (тестов) комплекса устанавливается с 1 января по 31 декабря.  Приказ Министерства спорта РФ от 28 января 2016 г. N 54 "Об утверждении порядка организации и проведения тестирования по выполнению нормативов испытаний (тестов) Всероссийского физкультурно-спортивного комплекса "Готов к труду и обороне" (ГТО)" (с измен. 28 августа 2019 г. п.25</vt:lpstr>
      <vt:lpstr>   Условиями допуска участника к выполнению испытаний комплекса ГТО являются: - предъявление медицинского заключения о допуске к выполнению нормативов испытаний комплекса ГТО;  - правильность заполнения персональных данных участника, указанных при регистрации на портале; - соответствие фотографии участника, загруженной при регистрации; - предъявление документа, удостоверяющего личность (для лиц, не достигших четырнадцати лет - свидетельства о рождении, либо его копии); - наличие заявки на прохождение тестирования; - согласие законного представителя несовершеннолетнего участника на прохождение тестирования. Участник НЕ ДОПУСКАЕТСЯ к прохождению тестирования в следующих случаях:  -несоблюдения условий допуска; ухудшения его физического состояния до начала тестирования;</vt:lpstr>
      <vt:lpstr>www.gto.ru  ВФСК ГТО ЗАТО Александровск ВФСК ГТО Мурманская область</vt:lpstr>
      <vt:lpstr>Слайд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ПАМЯТКА ДЛЯ СДАЧИ НОРМ ГТО</dc:title>
  <dc:creator>User</dc:creator>
  <cp:lastModifiedBy>Godeeva</cp:lastModifiedBy>
  <cp:revision>66</cp:revision>
  <dcterms:created xsi:type="dcterms:W3CDTF">2020-12-17T05:05:56Z</dcterms:created>
  <dcterms:modified xsi:type="dcterms:W3CDTF">2022-11-21T07:09:02Z</dcterms:modified>
</cp:coreProperties>
</file>